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Raleway Medium" panose="020F0502020204030204" pitchFamily="2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830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113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12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sv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848808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 more fluid way to model time-series data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4590693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IBM Research • Applied Machine Learning with Text Analysis • 2025</a:t>
            </a:r>
            <a:endParaRPr lang="en-US" sz="19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8C213E-B326-CF03-0F9B-7BCA5AEFC2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20344" y="7648494"/>
            <a:ext cx="2010056" cy="58110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9621" y="612577"/>
            <a:ext cx="8554641" cy="618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Understanding Time-Series Data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779621" y="1765816"/>
            <a:ext cx="6263878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Time-series data captures how values change over time—from stock prices and weather patterns to website traffic and sensor readings. This sequential data is everywhere in our digital world.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79621" y="3391614"/>
            <a:ext cx="6263878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Accurate forecasting helps businesses make informed decisions, optimize resources, and anticipate future trends. The challenge lies in capturing both short-term fluctuations and long-term patterns effectively.</a:t>
            </a:r>
            <a:endParaRPr lang="en-US" sz="17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B6B90F-C38A-81F6-F004-3FCF8662F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9987" y="6173231"/>
            <a:ext cx="2010056" cy="5811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AA414E-41EF-C2AE-C06B-9AA473A265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0344" y="7648494"/>
            <a:ext cx="2010056" cy="581106"/>
          </a:xfrm>
          <a:prstGeom prst="rect">
            <a:avLst/>
          </a:prstGeom>
        </p:spPr>
      </p:pic>
      <p:pic>
        <p:nvPicPr>
          <p:cNvPr id="11" name="Image 0" descr="preencoded.png">
            <a:extLst>
              <a:ext uri="{FF2B5EF4-FFF2-40B4-BE49-F238E27FC236}">
                <a16:creationId xmlns:a16="http://schemas.microsoft.com/office/drawing/2014/main" id="{4A7924F9-19B2-8F53-C820-707109982C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6903" y="1765816"/>
            <a:ext cx="6263878" cy="626387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8535" y="517446"/>
            <a:ext cx="5886331" cy="522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The Forecasting Challenge</a:t>
            </a:r>
            <a:endParaRPr lang="en-US" sz="32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535" y="1416487"/>
            <a:ext cx="13313331" cy="750284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73482" y="2066593"/>
            <a:ext cx="2465796" cy="6557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Multiple Timescales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973482" y="2827317"/>
            <a:ext cx="2465796" cy="590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Hourly, daily, weekly forecasts</a:t>
            </a: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11203910" y="3876592"/>
            <a:ext cx="2452680" cy="32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Complex Patterns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11203910" y="4309418"/>
            <a:ext cx="2452680" cy="590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Seasonality and nonlinearity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1065498" y="6893256"/>
            <a:ext cx="2373984" cy="6557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Computational Cost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1065498" y="7653981"/>
            <a:ext cx="2373984" cy="590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Scaling models and resources</a:t>
            </a:r>
            <a:endParaRPr lang="en-US" sz="10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10D99B4-4CF0-3323-A406-AB9E67D031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20344" y="7648494"/>
            <a:ext cx="2010056" cy="58110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773793"/>
            <a:ext cx="630947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Introducing FlowState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953345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IBM Research developed FlowState as a state-space model that flexibly handles multiple forecasting timescales within a single framework. Unlike traditional approaches, FlowState can generate predictions at any desired horizon without retraining.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416147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Comfortaa Light" pitchFamily="34" charset="0"/>
                <a:ea typeface="Comfortaa Light" pitchFamily="34" charset="-122"/>
                <a:cs typeface="Comfortaa Light" pitchFamily="34" charset="-120"/>
              </a:rPr>
              <a:t>01</a:t>
            </a:r>
            <a:endParaRPr lang="en-US" sz="1900" dirty="0"/>
          </a:p>
        </p:txBody>
      </p:sp>
      <p:sp>
        <p:nvSpPr>
          <p:cNvPr id="5" name="Shape 3"/>
          <p:cNvSpPr/>
          <p:nvPr/>
        </p:nvSpPr>
        <p:spPr>
          <a:xfrm>
            <a:off x="864037" y="4805243"/>
            <a:ext cx="4136231" cy="30480"/>
          </a:xfrm>
          <a:prstGeom prst="rect">
            <a:avLst/>
          </a:prstGeom>
          <a:solidFill>
            <a:srgbClr val="FFD700"/>
          </a:solidFill>
          <a:ln/>
        </p:spPr>
      </p:sp>
      <p:sp>
        <p:nvSpPr>
          <p:cNvPr id="6" name="Text 4"/>
          <p:cNvSpPr/>
          <p:nvPr/>
        </p:nvSpPr>
        <p:spPr>
          <a:xfrm>
            <a:off x="864037" y="4989552"/>
            <a:ext cx="363366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State-Space Architecture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864037" y="5480566"/>
            <a:ext cx="413623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Built on continuous-time dynamics for flexible temporal modeling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5247084" y="4416147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Comfortaa Light" pitchFamily="34" charset="0"/>
                <a:ea typeface="Comfortaa Light" pitchFamily="34" charset="-122"/>
                <a:cs typeface="Comfortaa Light" pitchFamily="34" charset="-120"/>
              </a:rPr>
              <a:t>02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5247084" y="4805243"/>
            <a:ext cx="4136231" cy="30480"/>
          </a:xfrm>
          <a:prstGeom prst="rect">
            <a:avLst/>
          </a:prstGeom>
          <a:solidFill>
            <a:srgbClr val="FFD700"/>
          </a:solidFill>
          <a:ln/>
        </p:spPr>
      </p:sp>
      <p:sp>
        <p:nvSpPr>
          <p:cNvPr id="10" name="Text 8"/>
          <p:cNvSpPr/>
          <p:nvPr/>
        </p:nvSpPr>
        <p:spPr>
          <a:xfrm>
            <a:off x="5247084" y="4989552"/>
            <a:ext cx="298930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Single Training Cycle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5247084" y="5480566"/>
            <a:ext cx="413623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One model learns patterns across all timescales simultaneously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9630132" y="4416147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Comfortaa Light" pitchFamily="34" charset="0"/>
                <a:ea typeface="Comfortaa Light" pitchFamily="34" charset="-122"/>
                <a:cs typeface="Comfortaa Light" pitchFamily="34" charset="-120"/>
              </a:rPr>
              <a:t>03</a:t>
            </a:r>
            <a:endParaRPr lang="en-US" sz="1900" dirty="0"/>
          </a:p>
        </p:txBody>
      </p:sp>
      <p:sp>
        <p:nvSpPr>
          <p:cNvPr id="13" name="Shape 11"/>
          <p:cNvSpPr/>
          <p:nvPr/>
        </p:nvSpPr>
        <p:spPr>
          <a:xfrm>
            <a:off x="9630132" y="4805243"/>
            <a:ext cx="4136231" cy="30480"/>
          </a:xfrm>
          <a:prstGeom prst="rect">
            <a:avLst/>
          </a:prstGeom>
          <a:solidFill>
            <a:srgbClr val="FFD700"/>
          </a:solidFill>
          <a:ln/>
        </p:spPr>
      </p:sp>
      <p:sp>
        <p:nvSpPr>
          <p:cNvPr id="14" name="Text 12"/>
          <p:cNvSpPr/>
          <p:nvPr/>
        </p:nvSpPr>
        <p:spPr>
          <a:xfrm>
            <a:off x="9630132" y="4989552"/>
            <a:ext cx="295941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Adaptive Predictions</a:t>
            </a:r>
            <a:endParaRPr lang="en-US" sz="2150" dirty="0"/>
          </a:p>
        </p:txBody>
      </p:sp>
      <p:sp>
        <p:nvSpPr>
          <p:cNvPr id="15" name="Text 13"/>
          <p:cNvSpPr/>
          <p:nvPr/>
        </p:nvSpPr>
        <p:spPr>
          <a:xfrm>
            <a:off x="9630132" y="5480566"/>
            <a:ext cx="413623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Generate forecasts at any future time point on demand</a:t>
            </a:r>
            <a:endParaRPr lang="en-US" sz="19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4ED6C2E-2183-BCD4-A225-7DA6406EE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0344" y="7648494"/>
            <a:ext cx="2010056" cy="58110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2089" y="410289"/>
            <a:ext cx="4491157" cy="414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Performance Benchmarks</a:t>
            </a:r>
            <a:endParaRPr lang="en-US" sz="2600" dirty="0"/>
          </a:p>
        </p:txBody>
      </p:sp>
      <p:sp>
        <p:nvSpPr>
          <p:cNvPr id="3" name="Text 1"/>
          <p:cNvSpPr/>
          <p:nvPr/>
        </p:nvSpPr>
        <p:spPr>
          <a:xfrm>
            <a:off x="522089" y="1123117"/>
            <a:ext cx="13586222" cy="238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FlowState was evaluated using the GIFT-Eval benchmark across diverse real-world datasets. Results demonstrate superior accuracy and efficiency compared to existing methods.</a:t>
            </a:r>
            <a:endParaRPr lang="en-US" sz="11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89" y="1529477"/>
            <a:ext cx="13586222" cy="7160538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6177439" y="8690015"/>
            <a:ext cx="149185" cy="149185"/>
          </a:xfrm>
          <a:prstGeom prst="roundRect">
            <a:avLst>
              <a:gd name="adj" fmla="val 12259"/>
            </a:avLst>
          </a:prstGeom>
          <a:solidFill>
            <a:srgbClr val="8A7200"/>
          </a:solidFill>
          <a:ln/>
        </p:spPr>
      </p:sp>
      <p:sp>
        <p:nvSpPr>
          <p:cNvPr id="6" name="Text 3"/>
          <p:cNvSpPr/>
          <p:nvPr/>
        </p:nvSpPr>
        <p:spPr>
          <a:xfrm>
            <a:off x="6387584" y="8690015"/>
            <a:ext cx="851416" cy="149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11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MASE Score</a:t>
            </a:r>
            <a:endParaRPr lang="en-US" sz="1150" dirty="0"/>
          </a:p>
        </p:txBody>
      </p:sp>
      <p:sp>
        <p:nvSpPr>
          <p:cNvPr id="7" name="Shape 4"/>
          <p:cNvSpPr/>
          <p:nvPr/>
        </p:nvSpPr>
        <p:spPr>
          <a:xfrm>
            <a:off x="7391400" y="8690015"/>
            <a:ext cx="149185" cy="149185"/>
          </a:xfrm>
          <a:prstGeom prst="roundRect">
            <a:avLst>
              <a:gd name="adj" fmla="val 12259"/>
            </a:avLst>
          </a:prstGeom>
          <a:solidFill>
            <a:srgbClr val="FFDD38"/>
          </a:solidFill>
          <a:ln/>
        </p:spPr>
      </p:sp>
      <p:sp>
        <p:nvSpPr>
          <p:cNvPr id="8" name="Text 5"/>
          <p:cNvSpPr/>
          <p:nvPr/>
        </p:nvSpPr>
        <p:spPr>
          <a:xfrm>
            <a:off x="7601545" y="8690015"/>
            <a:ext cx="824032" cy="149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11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CRPS Score</a:t>
            </a:r>
            <a:endParaRPr lang="en-US" sz="1150" dirty="0"/>
          </a:p>
        </p:txBody>
      </p:sp>
      <p:sp>
        <p:nvSpPr>
          <p:cNvPr id="9" name="Text 6"/>
          <p:cNvSpPr/>
          <p:nvPr/>
        </p:nvSpPr>
        <p:spPr>
          <a:xfrm>
            <a:off x="522089" y="9305449"/>
            <a:ext cx="13586222" cy="238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Lower scores indicate better performance. MASE measures point forecast accuracy; CRPS evaluates probabilistic forecast quality.</a:t>
            </a:r>
            <a:endParaRPr lang="en-US" sz="11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03E48DF-1D0B-3C82-5C80-3DA6BB41DC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20344" y="7648494"/>
            <a:ext cx="2010056" cy="58110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366010"/>
            <a:ext cx="677799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Real-World Applications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79237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Traffic Forecasting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283393"/>
            <a:ext cx="4095036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Predicting congestion patterns at different time horizons helps optimize routing and reduce travel times.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267682" y="379237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Sales Prediction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267682" y="4283393"/>
            <a:ext cx="4095036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Retailers forecast demand at multiple timescales to manage inventory and staffing efficiently.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671328" y="3792379"/>
            <a:ext cx="282666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Web Traffic Analysis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671328" y="4283393"/>
            <a:ext cx="4095036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Websites predict user activity patterns to scale infrastructure and improve user experience.</a:t>
            </a:r>
            <a:endParaRPr lang="en-US" sz="19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491A05C-CFBE-EB53-E8AB-88DDE8BB6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0344" y="7648494"/>
            <a:ext cx="2010056" cy="58110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01453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Key Advantages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3194090"/>
            <a:ext cx="4136231" cy="3020854"/>
          </a:xfrm>
          <a:prstGeom prst="roundRect">
            <a:avLst>
              <a:gd name="adj" fmla="val 4843"/>
            </a:avLst>
          </a:prstGeom>
          <a:solidFill>
            <a:srgbClr val="27272B"/>
          </a:solidFill>
          <a:ln w="30480">
            <a:solidFill>
              <a:srgbClr val="FFD70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33557" y="3194090"/>
            <a:ext cx="121920" cy="3020854"/>
          </a:xfrm>
          <a:prstGeom prst="roundRect">
            <a:avLst>
              <a:gd name="adj" fmla="val 303750"/>
            </a:avLst>
          </a:prstGeom>
          <a:solidFill>
            <a:srgbClr val="FFD700"/>
          </a:solidFill>
          <a:ln/>
        </p:spPr>
      </p:sp>
      <p:sp>
        <p:nvSpPr>
          <p:cNvPr id="5" name="Text 3"/>
          <p:cNvSpPr/>
          <p:nvPr/>
        </p:nvSpPr>
        <p:spPr>
          <a:xfrm>
            <a:off x="1232773" y="347138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Flexibility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232773" y="3962400"/>
            <a:ext cx="3490198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Single model handles forecasting at any timescale—from minutes to months—without retraining or architecture changes.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247084" y="3194090"/>
            <a:ext cx="4136231" cy="3020854"/>
          </a:xfrm>
          <a:prstGeom prst="roundRect">
            <a:avLst>
              <a:gd name="adj" fmla="val 4843"/>
            </a:avLst>
          </a:prstGeom>
          <a:solidFill>
            <a:srgbClr val="27272B"/>
          </a:solidFill>
          <a:ln w="30480">
            <a:solidFill>
              <a:srgbClr val="FFD700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216604" y="3194090"/>
            <a:ext cx="121920" cy="3020854"/>
          </a:xfrm>
          <a:prstGeom prst="roundRect">
            <a:avLst>
              <a:gd name="adj" fmla="val 303750"/>
            </a:avLst>
          </a:prstGeom>
          <a:solidFill>
            <a:srgbClr val="FFD700"/>
          </a:solidFill>
          <a:ln/>
        </p:spPr>
      </p:sp>
      <p:sp>
        <p:nvSpPr>
          <p:cNvPr id="9" name="Text 7"/>
          <p:cNvSpPr/>
          <p:nvPr/>
        </p:nvSpPr>
        <p:spPr>
          <a:xfrm>
            <a:off x="5615821" y="347138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Efficiency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5615821" y="3962400"/>
            <a:ext cx="3490198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Reduces computational costs by eliminating the need for multiple specialized models for different prediction horizons.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9630132" y="3194090"/>
            <a:ext cx="4136231" cy="3020854"/>
          </a:xfrm>
          <a:prstGeom prst="roundRect">
            <a:avLst>
              <a:gd name="adj" fmla="val 4843"/>
            </a:avLst>
          </a:prstGeom>
          <a:solidFill>
            <a:srgbClr val="27272B"/>
          </a:solidFill>
          <a:ln w="30480">
            <a:solidFill>
              <a:srgbClr val="FFD700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599652" y="3194090"/>
            <a:ext cx="121920" cy="3020854"/>
          </a:xfrm>
          <a:prstGeom prst="roundRect">
            <a:avLst>
              <a:gd name="adj" fmla="val 303750"/>
            </a:avLst>
          </a:prstGeom>
          <a:solidFill>
            <a:srgbClr val="FFD700"/>
          </a:solidFill>
          <a:ln/>
        </p:spPr>
      </p:sp>
      <p:sp>
        <p:nvSpPr>
          <p:cNvPr id="13" name="Text 11"/>
          <p:cNvSpPr/>
          <p:nvPr/>
        </p:nvSpPr>
        <p:spPr>
          <a:xfrm>
            <a:off x="9998869" y="347138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Accuracy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9998869" y="3962400"/>
            <a:ext cx="3490198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State-space dynamics capture complex temporal dependencies more effectively than traditional recurrent architectures.</a:t>
            </a:r>
            <a:endParaRPr lang="en-US" sz="19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4785F28-326F-C9C0-821B-C8C89BCF0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0344" y="7648494"/>
            <a:ext cx="2010056" cy="58110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6051" y="617577"/>
            <a:ext cx="8126611" cy="623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Conclusion &amp; Future Directions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86051" y="1802844"/>
            <a:ext cx="2994779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Key Takeaways</a:t>
            </a:r>
            <a:endParaRPr lang="en-US" sz="2350" dirty="0"/>
          </a:p>
        </p:txBody>
      </p:sp>
      <p:sp>
        <p:nvSpPr>
          <p:cNvPr id="4" name="Text 2"/>
          <p:cNvSpPr/>
          <p:nvPr/>
        </p:nvSpPr>
        <p:spPr>
          <a:xfrm>
            <a:off x="786051" y="2401610"/>
            <a:ext cx="6935391" cy="7184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FlowState provides a unified framework for multi-horizon time-series forecasting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86051" y="3198614"/>
            <a:ext cx="6935391" cy="7184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State-space models offer flexibility and efficiency over traditional approaches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86051" y="3995618"/>
            <a:ext cx="6935391" cy="7184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Benchmark results show significant improvements in both accuracy and computational cost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86051" y="4792623"/>
            <a:ext cx="6935391" cy="7184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Applications span diverse domains from transportation to e-commerce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86051" y="5735598"/>
            <a:ext cx="2994779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Future Potential</a:t>
            </a:r>
            <a:endParaRPr lang="en-US" sz="2350" dirty="0"/>
          </a:p>
        </p:txBody>
      </p:sp>
      <p:sp>
        <p:nvSpPr>
          <p:cNvPr id="9" name="Text 7"/>
          <p:cNvSpPr/>
          <p:nvPr/>
        </p:nvSpPr>
        <p:spPr>
          <a:xfrm>
            <a:off x="786051" y="6334363"/>
            <a:ext cx="6935391" cy="10776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As time-series data continues to grow in volume and complexity, flexible models like FlowState will become increasingly valuable for real-time decision-making across industries.</a:t>
            </a:r>
            <a:endParaRPr lang="en-US" sz="17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6987" y="1830943"/>
            <a:ext cx="5574863" cy="2440662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10148437" y="3075506"/>
            <a:ext cx="653826" cy="135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FlowState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11385844" y="3075506"/>
            <a:ext cx="653826" cy="135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Traditional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12526071" y="3801013"/>
            <a:ext cx="1188774" cy="12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Slower compute</a:t>
            </a:r>
            <a:endParaRPr lang="en-US" sz="1050" dirty="0"/>
          </a:p>
        </p:txBody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203126" y="3787082"/>
            <a:ext cx="149694" cy="149695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12504457" y="2350167"/>
            <a:ext cx="1215792" cy="12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Lower accuracy</a:t>
            </a:r>
            <a:endParaRPr lang="en-US" sz="1050" dirty="0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206587" y="2324332"/>
            <a:ext cx="151553" cy="151552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8484237" y="3790206"/>
            <a:ext cx="1183371" cy="12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Faster inference</a:t>
            </a:r>
            <a:endParaRPr lang="en-US" sz="1050" dirty="0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828278" y="3797636"/>
            <a:ext cx="149695" cy="149695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8457220" y="2350167"/>
            <a:ext cx="1215792" cy="12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Higher accuracy</a:t>
            </a:r>
            <a:endParaRPr lang="en-US" sz="1050" dirty="0"/>
          </a:p>
        </p:txBody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809788" y="2325261"/>
            <a:ext cx="149695" cy="14969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784EFE2-8671-C8E8-5A44-85BB5BDAF5D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620344" y="7648494"/>
            <a:ext cx="2010056" cy="58110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7436" y="343733"/>
            <a:ext cx="2777847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References</a:t>
            </a:r>
            <a:endParaRPr lang="en-US" sz="2150" dirty="0"/>
          </a:p>
        </p:txBody>
      </p:sp>
      <p:sp>
        <p:nvSpPr>
          <p:cNvPr id="3" name="Shape 1"/>
          <p:cNvSpPr/>
          <p:nvPr/>
        </p:nvSpPr>
        <p:spPr>
          <a:xfrm>
            <a:off x="437436" y="940832"/>
            <a:ext cx="4501872" cy="928807"/>
          </a:xfrm>
          <a:prstGeom prst="roundRect">
            <a:avLst>
              <a:gd name="adj" fmla="val 20189"/>
            </a:avLst>
          </a:prstGeom>
          <a:solidFill>
            <a:srgbClr val="27272B"/>
          </a:solidFill>
          <a:ln w="15240">
            <a:solidFill>
              <a:srgbClr val="5F5F6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77572" y="1080968"/>
            <a:ext cx="1388864" cy="173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Primary Source</a:t>
            </a:r>
            <a:endParaRPr lang="en-US" sz="1050" dirty="0"/>
          </a:p>
        </p:txBody>
      </p:sp>
      <p:sp>
        <p:nvSpPr>
          <p:cNvPr id="5" name="Text 3"/>
          <p:cNvSpPr/>
          <p:nvPr/>
        </p:nvSpPr>
        <p:spPr>
          <a:xfrm>
            <a:off x="577572" y="1329452"/>
            <a:ext cx="4221599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IBM Research FlowState: State-Space Models for Flexible Time-Series Forecasting (2025)</a:t>
            </a:r>
            <a:endParaRPr lang="en-US" sz="950" dirty="0"/>
          </a:p>
        </p:txBody>
      </p:sp>
      <p:sp>
        <p:nvSpPr>
          <p:cNvPr id="6" name="Shape 4"/>
          <p:cNvSpPr/>
          <p:nvPr/>
        </p:nvSpPr>
        <p:spPr>
          <a:xfrm>
            <a:off x="5064204" y="940832"/>
            <a:ext cx="4501872" cy="928807"/>
          </a:xfrm>
          <a:prstGeom prst="roundRect">
            <a:avLst>
              <a:gd name="adj" fmla="val 20189"/>
            </a:avLst>
          </a:prstGeom>
          <a:solidFill>
            <a:srgbClr val="27272B"/>
          </a:solidFill>
          <a:ln w="15240">
            <a:solidFill>
              <a:srgbClr val="5F5F6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204341" y="1080968"/>
            <a:ext cx="1439704" cy="173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Benchmark Dataset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5204341" y="1329452"/>
            <a:ext cx="4221599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GIFT-Eval: General Time-Series Forecasting Evaluation Framework</a:t>
            </a:r>
            <a:endParaRPr lang="en-US" sz="950" dirty="0"/>
          </a:p>
        </p:txBody>
      </p:sp>
      <p:sp>
        <p:nvSpPr>
          <p:cNvPr id="9" name="Shape 7"/>
          <p:cNvSpPr/>
          <p:nvPr/>
        </p:nvSpPr>
        <p:spPr>
          <a:xfrm>
            <a:off x="9690973" y="940832"/>
            <a:ext cx="4501872" cy="928807"/>
          </a:xfrm>
          <a:prstGeom prst="roundRect">
            <a:avLst>
              <a:gd name="adj" fmla="val 20189"/>
            </a:avLst>
          </a:prstGeom>
          <a:solidFill>
            <a:srgbClr val="27272B"/>
          </a:solidFill>
          <a:ln w="15240">
            <a:solidFill>
              <a:srgbClr val="5F5F6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31110" y="1080968"/>
            <a:ext cx="1388864" cy="173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Conference</a:t>
            </a:r>
            <a:endParaRPr lang="en-US" sz="1050" dirty="0"/>
          </a:p>
        </p:txBody>
      </p:sp>
      <p:sp>
        <p:nvSpPr>
          <p:cNvPr id="11" name="Text 9"/>
          <p:cNvSpPr/>
          <p:nvPr/>
        </p:nvSpPr>
        <p:spPr>
          <a:xfrm>
            <a:off x="9831110" y="1329452"/>
            <a:ext cx="4221599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Presented at NeurIPS 2025 (Neural Information Processing Systems)</a:t>
            </a:r>
            <a:endParaRPr lang="en-US" sz="950" dirty="0"/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316" y="1583585"/>
            <a:ext cx="13755529" cy="7090529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762849" y="2681950"/>
            <a:ext cx="2547694" cy="3387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IBM Research</a:t>
            </a:r>
            <a:endParaRPr lang="en-US" sz="1200" dirty="0"/>
          </a:p>
        </p:txBody>
      </p:sp>
      <p:sp>
        <p:nvSpPr>
          <p:cNvPr id="14" name="Text 11"/>
          <p:cNvSpPr/>
          <p:nvPr/>
        </p:nvSpPr>
        <p:spPr>
          <a:xfrm>
            <a:off x="762849" y="3129152"/>
            <a:ext cx="2547694" cy="6098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Primary source of FlowState</a:t>
            </a:r>
            <a:endParaRPr lang="en-US" sz="1050" dirty="0"/>
          </a:p>
        </p:txBody>
      </p:sp>
      <p:sp>
        <p:nvSpPr>
          <p:cNvPr id="15" name="Text 12"/>
          <p:cNvSpPr/>
          <p:nvPr/>
        </p:nvSpPr>
        <p:spPr>
          <a:xfrm>
            <a:off x="11333069" y="4552066"/>
            <a:ext cx="2534142" cy="3387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GIFT-Eval</a:t>
            </a:r>
            <a:endParaRPr lang="en-US" sz="1200" dirty="0"/>
          </a:p>
        </p:txBody>
      </p:sp>
      <p:sp>
        <p:nvSpPr>
          <p:cNvPr id="16" name="Text 13"/>
          <p:cNvSpPr/>
          <p:nvPr/>
        </p:nvSpPr>
        <p:spPr>
          <a:xfrm>
            <a:off x="11333069" y="4999267"/>
            <a:ext cx="2534142" cy="6098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Benchmark dataset for evaluation</a:t>
            </a:r>
            <a:endParaRPr lang="en-US" sz="1050" dirty="0"/>
          </a:p>
        </p:txBody>
      </p:sp>
      <p:sp>
        <p:nvSpPr>
          <p:cNvPr id="17" name="Text 14"/>
          <p:cNvSpPr/>
          <p:nvPr/>
        </p:nvSpPr>
        <p:spPr>
          <a:xfrm>
            <a:off x="857922" y="8007714"/>
            <a:ext cx="2452833" cy="338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NeurIPS 2025</a:t>
            </a:r>
            <a:endParaRPr lang="en-US" sz="1200" dirty="0"/>
          </a:p>
        </p:txBody>
      </p:sp>
      <p:sp>
        <p:nvSpPr>
          <p:cNvPr id="18" name="Text 15"/>
          <p:cNvSpPr/>
          <p:nvPr/>
        </p:nvSpPr>
        <p:spPr>
          <a:xfrm>
            <a:off x="857922" y="8454916"/>
            <a:ext cx="2452833" cy="6098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Conference presentation venue</a:t>
            </a:r>
            <a:endParaRPr lang="en-US" sz="1050" dirty="0"/>
          </a:p>
        </p:txBody>
      </p:sp>
      <p:sp>
        <p:nvSpPr>
          <p:cNvPr id="19" name="Shape 16"/>
          <p:cNvSpPr/>
          <p:nvPr/>
        </p:nvSpPr>
        <p:spPr>
          <a:xfrm>
            <a:off x="437436" y="9965351"/>
            <a:ext cx="13755529" cy="23217"/>
          </a:xfrm>
          <a:prstGeom prst="rect">
            <a:avLst/>
          </a:prstGeom>
          <a:solidFill>
            <a:srgbClr val="D7D4CC">
              <a:alpha val="50000"/>
            </a:srgbClr>
          </a:solidFill>
          <a:ln/>
        </p:spPr>
      </p:sp>
      <p:sp>
        <p:nvSpPr>
          <p:cNvPr id="20" name="Text 17"/>
          <p:cNvSpPr/>
          <p:nvPr/>
        </p:nvSpPr>
        <p:spPr>
          <a:xfrm>
            <a:off x="437436" y="10129123"/>
            <a:ext cx="13755529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For more information, visit IBM Research publications or access the paper through the NeurIPS 2025 proceedings.</a:t>
            </a:r>
            <a:endParaRPr lang="en-US" sz="95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F01C1F4-CD25-F3B3-329C-F1491370B2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20344" y="7648494"/>
            <a:ext cx="2010056" cy="58110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485</Words>
  <Application>Microsoft Office PowerPoint</Application>
  <PresentationFormat>Custom</PresentationFormat>
  <Paragraphs>79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Raleway Medium</vt:lpstr>
      <vt:lpstr>Comfortaa Bold</vt:lpstr>
      <vt:lpstr>Arial</vt:lpstr>
      <vt:lpstr>Comfortaa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Sai prasanth Andhavarapu</cp:lastModifiedBy>
  <cp:revision>2</cp:revision>
  <dcterms:created xsi:type="dcterms:W3CDTF">2025-10-25T08:56:30Z</dcterms:created>
  <dcterms:modified xsi:type="dcterms:W3CDTF">2025-10-25T09:00:09Z</dcterms:modified>
</cp:coreProperties>
</file>